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varScale="1">
        <p:scale>
          <a:sx n="125" d="100"/>
          <a:sy n="125" d="100"/>
        </p:scale>
        <p:origin x="-944"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829918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f76fc23a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f76fc23a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f76fc23a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f76fc23a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f76fc23a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f76fc23a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f76fc23a2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f76fc23a2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f76fc23a2_0_5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f76fc23a2_0_5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f76fc23a2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f76fc23a2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7f76fc23a2_0_5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7f76fc23a2_0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3091ae8a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73091ae8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d27kRgIvvTs" TargetMode="External"/><Relationship Id="rId4" Type="http://schemas.openxmlformats.org/officeDocument/2006/relationships/hyperlink" Target="https://www.youtube.com/watch?v=W4QGeU6RVPQ" TargetMode="External"/><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Asking for more</a:t>
            </a:r>
            <a:endParaRPr/>
          </a:p>
        </p:txBody>
      </p:sp>
      <p:sp>
        <p:nvSpPr>
          <p:cNvPr id="55" name="Google Shape;55;p13"/>
          <p:cNvSpPr txBox="1">
            <a:spLocks noGrp="1"/>
          </p:cNvSpPr>
          <p:nvPr>
            <p:ph type="subTitle" idx="1"/>
          </p:nvPr>
        </p:nvSpPr>
        <p:spPr>
          <a:xfrm>
            <a:off x="311700" y="2797175"/>
            <a:ext cx="8520600" cy="1497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Creating natural opportunities for your child to learn how to appropriately ask for more (food, toys, attention, etc.)</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1</a:t>
            </a:r>
            <a:endParaRPr/>
          </a:p>
        </p:txBody>
      </p:sp>
      <p:sp>
        <p:nvSpPr>
          <p:cNvPr id="61" name="Google Shape;61;p14"/>
          <p:cNvSpPr txBox="1">
            <a:spLocks noGrp="1"/>
          </p:cNvSpPr>
          <p:nvPr>
            <p:ph type="body" idx="1"/>
          </p:nvPr>
        </p:nvSpPr>
        <p:spPr>
          <a:xfrm>
            <a:off x="895800" y="3845625"/>
            <a:ext cx="7352400" cy="1080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 this example it is a snack but this same strategy could be applied to toys (such as bubbles), or attention (like tickles).</a:t>
            </a:r>
            <a:endParaRPr/>
          </a:p>
        </p:txBody>
      </p:sp>
      <p:pic>
        <p:nvPicPr>
          <p:cNvPr id="62" name="Google Shape;62;p14"/>
          <p:cNvPicPr preferRelativeResize="0"/>
          <p:nvPr/>
        </p:nvPicPr>
        <p:blipFill>
          <a:blip r:embed="rId3">
            <a:alphaModFix/>
          </a:blip>
          <a:stretch>
            <a:fillRect/>
          </a:stretch>
        </p:blipFill>
        <p:spPr>
          <a:xfrm>
            <a:off x="3491850" y="744613"/>
            <a:ext cx="5059481" cy="2810823"/>
          </a:xfrm>
          <a:prstGeom prst="rect">
            <a:avLst/>
          </a:prstGeom>
          <a:noFill/>
          <a:ln>
            <a:noFill/>
          </a:ln>
        </p:spPr>
      </p:pic>
      <p:sp>
        <p:nvSpPr>
          <p:cNvPr id="63" name="Google Shape;63;p14"/>
          <p:cNvSpPr txBox="1"/>
          <p:nvPr/>
        </p:nvSpPr>
        <p:spPr>
          <a:xfrm>
            <a:off x="435025" y="1453000"/>
            <a:ext cx="2802000" cy="172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sz="1800" b="1">
                <a:solidFill>
                  <a:schemeClr val="dk2"/>
                </a:solidFill>
              </a:rPr>
              <a:t>Your child is given a small amount of a preferred item, a piece of fruit or a few goldfish crackers for example. </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8545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2</a:t>
            </a:r>
            <a:endParaRPr/>
          </a:p>
        </p:txBody>
      </p:sp>
      <p:sp>
        <p:nvSpPr>
          <p:cNvPr id="69" name="Google Shape;69;p15"/>
          <p:cNvSpPr txBox="1">
            <a:spLocks noGrp="1"/>
          </p:cNvSpPr>
          <p:nvPr>
            <p:ph type="body" idx="1"/>
          </p:nvPr>
        </p:nvSpPr>
        <p:spPr>
          <a:xfrm>
            <a:off x="147475" y="1170900"/>
            <a:ext cx="4629000" cy="783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t>The child eats piece of strawberry. You can ask the child, “What do you need?” </a:t>
            </a:r>
            <a:endParaRPr b="1"/>
          </a:p>
        </p:txBody>
      </p:sp>
      <p:sp>
        <p:nvSpPr>
          <p:cNvPr id="70" name="Google Shape;70;p15"/>
          <p:cNvSpPr txBox="1"/>
          <p:nvPr/>
        </p:nvSpPr>
        <p:spPr>
          <a:xfrm>
            <a:off x="5235675" y="2571750"/>
            <a:ext cx="3497700" cy="1871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Although it’s understood that the child wants more of the snack, toy, or attention, it’s important that we provide opportunities for them to practice vocalizing so that they can learn to advocate for themselves.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pic>
        <p:nvPicPr>
          <p:cNvPr id="71" name="Google Shape;71;p15"/>
          <p:cNvPicPr preferRelativeResize="0"/>
          <p:nvPr/>
        </p:nvPicPr>
        <p:blipFill>
          <a:blip r:embed="rId3">
            <a:alphaModFix/>
          </a:blip>
          <a:stretch>
            <a:fillRect/>
          </a:stretch>
        </p:blipFill>
        <p:spPr>
          <a:xfrm>
            <a:off x="753750" y="2107375"/>
            <a:ext cx="3714750" cy="2495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3</a:t>
            </a:r>
            <a:endParaRPr/>
          </a:p>
        </p:txBody>
      </p:sp>
      <p:sp>
        <p:nvSpPr>
          <p:cNvPr id="77" name="Google Shape;77;p16"/>
          <p:cNvSpPr txBox="1">
            <a:spLocks noGrp="1"/>
          </p:cNvSpPr>
          <p:nvPr>
            <p:ph type="body" idx="1"/>
          </p:nvPr>
        </p:nvSpPr>
        <p:spPr>
          <a:xfrm>
            <a:off x="311700" y="1152475"/>
            <a:ext cx="2899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t>The child asks for more.</a:t>
            </a:r>
            <a:endParaRPr b="1"/>
          </a:p>
        </p:txBody>
      </p:sp>
      <p:sp>
        <p:nvSpPr>
          <p:cNvPr id="78" name="Google Shape;78;p16"/>
          <p:cNvSpPr txBox="1"/>
          <p:nvPr/>
        </p:nvSpPr>
        <p:spPr>
          <a:xfrm>
            <a:off x="217375" y="1725175"/>
            <a:ext cx="2580900" cy="3133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entury Gothic"/>
                <a:ea typeface="Century Gothic"/>
                <a:cs typeface="Century Gothic"/>
                <a:sym typeface="Century Gothic"/>
              </a:rPr>
              <a:t>If your child is vocal, it’s preferred that you have them use specific item names to request.  and depending on how vocal they are, they can say a variety of phrases. </a:t>
            </a:r>
            <a:endParaRPr sz="1200">
              <a:solidFill>
                <a:schemeClr val="dk1"/>
              </a:solidFill>
              <a:latin typeface="Century Gothic"/>
              <a:ea typeface="Century Gothic"/>
              <a:cs typeface="Century Gothic"/>
              <a:sym typeface="Century Gothic"/>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Century Gothic"/>
              <a:ea typeface="Century Gothic"/>
              <a:cs typeface="Century Gothic"/>
              <a:sym typeface="Century Gothic"/>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entury Gothic"/>
                <a:ea typeface="Century Gothic"/>
                <a:cs typeface="Century Gothic"/>
                <a:sym typeface="Century Gothic"/>
              </a:rPr>
              <a:t>For Example: </a:t>
            </a:r>
            <a:endParaRPr sz="1200">
              <a:solidFill>
                <a:schemeClr val="dk1"/>
              </a:solidFill>
              <a:latin typeface="Century Gothic"/>
              <a:ea typeface="Century Gothic"/>
              <a:cs typeface="Century Gothic"/>
              <a:sym typeface="Century Gothic"/>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entury Gothic"/>
                <a:ea typeface="Century Gothic"/>
                <a:cs typeface="Century Gothic"/>
                <a:sym typeface="Century Gothic"/>
              </a:rPr>
              <a:t>“strawberry”, “strawberry please”, “more strawberries please”, or “I want more strawberries please.”</a:t>
            </a:r>
            <a:endParaRPr sz="1200">
              <a:solidFill>
                <a:schemeClr val="dk1"/>
              </a:solidFill>
              <a:latin typeface="Century Gothic"/>
              <a:ea typeface="Century Gothic"/>
              <a:cs typeface="Century Gothic"/>
              <a:sym typeface="Century Gothic"/>
            </a:endParaRPr>
          </a:p>
          <a:p>
            <a:pPr marL="0" lvl="0" indent="0" algn="l" rtl="0">
              <a:spcBef>
                <a:spcPts val="0"/>
              </a:spcBef>
              <a:spcAft>
                <a:spcPts val="0"/>
              </a:spcAft>
              <a:buNone/>
            </a:pPr>
            <a:endParaRPr/>
          </a:p>
        </p:txBody>
      </p:sp>
      <p:sp>
        <p:nvSpPr>
          <p:cNvPr id="79" name="Google Shape;79;p16"/>
          <p:cNvSpPr txBox="1"/>
          <p:nvPr/>
        </p:nvSpPr>
        <p:spPr>
          <a:xfrm>
            <a:off x="3991825" y="3377875"/>
            <a:ext cx="4734000" cy="111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Century Gothic"/>
                <a:ea typeface="Century Gothic"/>
                <a:cs typeface="Century Gothic"/>
                <a:sym typeface="Century Gothic"/>
              </a:rPr>
              <a:t>If your child is not vocal, they can gesture (Use the American Sign Language sign for more) or use visuals to ask for more (have a picture of the snack that they can hand to you).</a:t>
            </a:r>
            <a:endParaRPr>
              <a:latin typeface="Century Gothic"/>
              <a:ea typeface="Century Gothic"/>
              <a:cs typeface="Century Gothic"/>
              <a:sym typeface="Century Gothic"/>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80" name="Google Shape;80;p16"/>
          <p:cNvPicPr preferRelativeResize="0"/>
          <p:nvPr/>
        </p:nvPicPr>
        <p:blipFill>
          <a:blip r:embed="rId3">
            <a:alphaModFix/>
          </a:blip>
          <a:stretch>
            <a:fillRect/>
          </a:stretch>
        </p:blipFill>
        <p:spPr>
          <a:xfrm>
            <a:off x="4572000" y="216250"/>
            <a:ext cx="3238324" cy="32383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4</a:t>
            </a:r>
            <a:endParaRPr/>
          </a:p>
        </p:txBody>
      </p:sp>
      <p:sp>
        <p:nvSpPr>
          <p:cNvPr id="86" name="Google Shape;86;p17"/>
          <p:cNvSpPr txBox="1">
            <a:spLocks noGrp="1"/>
          </p:cNvSpPr>
          <p:nvPr>
            <p:ph type="body" idx="1"/>
          </p:nvPr>
        </p:nvSpPr>
        <p:spPr>
          <a:xfrm>
            <a:off x="311700" y="996625"/>
            <a:ext cx="1846500" cy="1176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t>Prompting your child to ask for more.</a:t>
            </a:r>
            <a:endParaRPr b="1"/>
          </a:p>
        </p:txBody>
      </p:sp>
      <p:cxnSp>
        <p:nvCxnSpPr>
          <p:cNvPr id="87" name="Google Shape;87;p17"/>
          <p:cNvCxnSpPr>
            <a:stCxn id="88" idx="2"/>
            <a:endCxn id="89" idx="0"/>
          </p:cNvCxnSpPr>
          <p:nvPr/>
        </p:nvCxnSpPr>
        <p:spPr>
          <a:xfrm rot="-5400000" flipH="1">
            <a:off x="5108250" y="217850"/>
            <a:ext cx="774000" cy="1846500"/>
          </a:xfrm>
          <a:prstGeom prst="bentConnector3">
            <a:avLst>
              <a:gd name="adj1" fmla="val 49993"/>
            </a:avLst>
          </a:prstGeom>
          <a:noFill/>
          <a:ln w="9525" cap="flat" cmpd="sng">
            <a:solidFill>
              <a:srgbClr val="551561"/>
            </a:solidFill>
            <a:prstDash val="solid"/>
            <a:round/>
            <a:headEnd type="diamond" w="med" len="med"/>
            <a:tailEnd type="diamond" w="med" len="med"/>
          </a:ln>
        </p:spPr>
      </p:cxnSp>
      <p:cxnSp>
        <p:nvCxnSpPr>
          <p:cNvPr id="90" name="Google Shape;90;p17"/>
          <p:cNvCxnSpPr>
            <a:stCxn id="91" idx="0"/>
          </p:cNvCxnSpPr>
          <p:nvPr/>
        </p:nvCxnSpPr>
        <p:spPr>
          <a:xfrm rot="-5400000">
            <a:off x="2283625" y="2140275"/>
            <a:ext cx="503400" cy="145200"/>
          </a:xfrm>
          <a:prstGeom prst="bentConnector3">
            <a:avLst>
              <a:gd name="adj1" fmla="val 50000"/>
            </a:avLst>
          </a:prstGeom>
          <a:noFill/>
          <a:ln w="9525" cap="flat" cmpd="sng">
            <a:solidFill>
              <a:srgbClr val="701C7F"/>
            </a:solidFill>
            <a:prstDash val="solid"/>
            <a:round/>
            <a:headEnd type="diamond" w="med" len="med"/>
            <a:tailEnd type="diamond" w="med" len="med"/>
          </a:ln>
        </p:spPr>
      </p:cxnSp>
      <p:cxnSp>
        <p:nvCxnSpPr>
          <p:cNvPr id="92" name="Google Shape;92;p17"/>
          <p:cNvCxnSpPr/>
          <p:nvPr/>
        </p:nvCxnSpPr>
        <p:spPr>
          <a:xfrm>
            <a:off x="6286500" y="3299950"/>
            <a:ext cx="866400" cy="792900"/>
          </a:xfrm>
          <a:prstGeom prst="bentConnector3">
            <a:avLst>
              <a:gd name="adj1" fmla="val 50000"/>
            </a:avLst>
          </a:prstGeom>
          <a:noFill/>
          <a:ln w="9525" cap="flat" cmpd="sng">
            <a:solidFill>
              <a:srgbClr val="701C7F"/>
            </a:solidFill>
            <a:prstDash val="solid"/>
            <a:round/>
            <a:headEnd type="diamond" w="med" len="med"/>
            <a:tailEnd type="diamond" w="med" len="med"/>
          </a:ln>
        </p:spPr>
      </p:cxnSp>
      <p:cxnSp>
        <p:nvCxnSpPr>
          <p:cNvPr id="93" name="Google Shape;93;p17"/>
          <p:cNvCxnSpPr>
            <a:stCxn id="94" idx="0"/>
            <a:endCxn id="88" idx="2"/>
          </p:cNvCxnSpPr>
          <p:nvPr/>
        </p:nvCxnSpPr>
        <p:spPr>
          <a:xfrm rot="-5400000">
            <a:off x="3259350" y="296347"/>
            <a:ext cx="855000" cy="1770300"/>
          </a:xfrm>
          <a:prstGeom prst="bentConnector3">
            <a:avLst>
              <a:gd name="adj1" fmla="val 49994"/>
            </a:avLst>
          </a:prstGeom>
          <a:noFill/>
          <a:ln w="9525" cap="flat" cmpd="sng">
            <a:solidFill>
              <a:srgbClr val="551561"/>
            </a:solidFill>
            <a:prstDash val="solid"/>
            <a:round/>
            <a:headEnd type="diamond" w="med" len="med"/>
            <a:tailEnd type="diamond" w="med" len="med"/>
          </a:ln>
        </p:spPr>
      </p:cxnSp>
      <p:sp>
        <p:nvSpPr>
          <p:cNvPr id="88" name="Google Shape;88;p17"/>
          <p:cNvSpPr txBox="1"/>
          <p:nvPr/>
        </p:nvSpPr>
        <p:spPr>
          <a:xfrm>
            <a:off x="3802950" y="169700"/>
            <a:ext cx="1538100" cy="584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latin typeface="Roboto"/>
                <a:ea typeface="Roboto"/>
                <a:cs typeface="Roboto"/>
                <a:sym typeface="Roboto"/>
              </a:rPr>
              <a:t>“More”</a:t>
            </a:r>
            <a:endParaRPr sz="1000">
              <a:latin typeface="Roboto"/>
              <a:ea typeface="Roboto"/>
              <a:cs typeface="Roboto"/>
              <a:sym typeface="Roboto"/>
            </a:endParaRPr>
          </a:p>
        </p:txBody>
      </p:sp>
      <p:sp>
        <p:nvSpPr>
          <p:cNvPr id="94" name="Google Shape;94;p17"/>
          <p:cNvSpPr txBox="1"/>
          <p:nvPr/>
        </p:nvSpPr>
        <p:spPr>
          <a:xfrm>
            <a:off x="2032650" y="1608997"/>
            <a:ext cx="1538100" cy="50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latin typeface="Roboto"/>
                <a:ea typeface="Roboto"/>
                <a:cs typeface="Roboto"/>
                <a:sym typeface="Roboto"/>
              </a:rPr>
              <a:t>Vocal</a:t>
            </a:r>
            <a:endParaRPr sz="1000">
              <a:latin typeface="Roboto"/>
              <a:ea typeface="Roboto"/>
              <a:cs typeface="Roboto"/>
              <a:sym typeface="Roboto"/>
            </a:endParaRPr>
          </a:p>
        </p:txBody>
      </p:sp>
      <p:sp>
        <p:nvSpPr>
          <p:cNvPr id="89" name="Google Shape;89;p17"/>
          <p:cNvSpPr txBox="1"/>
          <p:nvPr/>
        </p:nvSpPr>
        <p:spPr>
          <a:xfrm>
            <a:off x="5649450" y="1527988"/>
            <a:ext cx="1538100" cy="584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latin typeface="Roboto"/>
                <a:ea typeface="Roboto"/>
                <a:cs typeface="Roboto"/>
                <a:sym typeface="Roboto"/>
              </a:rPr>
              <a:t>Non-Vocal</a:t>
            </a:r>
            <a:endParaRPr sz="1000">
              <a:latin typeface="Roboto"/>
              <a:ea typeface="Roboto"/>
              <a:cs typeface="Roboto"/>
              <a:sym typeface="Roboto"/>
            </a:endParaRPr>
          </a:p>
          <a:p>
            <a:pPr marL="0" lvl="0" indent="0" algn="ctr" rtl="0">
              <a:spcBef>
                <a:spcPts val="0"/>
              </a:spcBef>
              <a:spcAft>
                <a:spcPts val="0"/>
              </a:spcAft>
              <a:buNone/>
            </a:pPr>
            <a:r>
              <a:rPr lang="en" sz="1000">
                <a:latin typeface="Roboto"/>
                <a:ea typeface="Roboto"/>
                <a:cs typeface="Roboto"/>
                <a:sym typeface="Roboto"/>
              </a:rPr>
              <a:t>gestures</a:t>
            </a:r>
            <a:endParaRPr sz="1000">
              <a:latin typeface="Roboto"/>
              <a:ea typeface="Roboto"/>
              <a:cs typeface="Roboto"/>
              <a:sym typeface="Roboto"/>
            </a:endParaRPr>
          </a:p>
        </p:txBody>
      </p:sp>
      <p:sp>
        <p:nvSpPr>
          <p:cNvPr id="95" name="Google Shape;95;p17"/>
          <p:cNvSpPr txBox="1"/>
          <p:nvPr/>
        </p:nvSpPr>
        <p:spPr>
          <a:xfrm>
            <a:off x="7187550" y="3032350"/>
            <a:ext cx="1770300" cy="19425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1200">
                <a:solidFill>
                  <a:schemeClr val="dk1"/>
                </a:solidFill>
                <a:latin typeface="Calibri"/>
                <a:ea typeface="Calibri"/>
                <a:cs typeface="Calibri"/>
                <a:sym typeface="Calibri"/>
              </a:rPr>
              <a:t>If your child will not imitate the action independently , gently take their hands and help them to do the gesture while you say "More", fading out the support over time (see next slide for example)</a:t>
            </a:r>
            <a:endParaRPr sz="1000">
              <a:solidFill>
                <a:srgbClr val="701C7F"/>
              </a:solidFill>
              <a:latin typeface="Roboto"/>
              <a:ea typeface="Roboto"/>
              <a:cs typeface="Roboto"/>
              <a:sym typeface="Roboto"/>
            </a:endParaRPr>
          </a:p>
        </p:txBody>
      </p:sp>
      <p:sp>
        <p:nvSpPr>
          <p:cNvPr id="96" name="Google Shape;96;p17"/>
          <p:cNvSpPr txBox="1"/>
          <p:nvPr/>
        </p:nvSpPr>
        <p:spPr>
          <a:xfrm>
            <a:off x="4726200" y="2784638"/>
            <a:ext cx="1538100" cy="11760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Model the gesture to indicate that she or he  wants a turn (see image on last slide).</a:t>
            </a:r>
            <a:endParaRPr sz="1000">
              <a:solidFill>
                <a:srgbClr val="701C7F"/>
              </a:solidFill>
              <a:latin typeface="Roboto"/>
              <a:ea typeface="Roboto"/>
              <a:cs typeface="Roboto"/>
              <a:sym typeface="Roboto"/>
            </a:endParaRPr>
          </a:p>
        </p:txBody>
      </p:sp>
      <p:sp>
        <p:nvSpPr>
          <p:cNvPr id="91" name="Google Shape;91;p17"/>
          <p:cNvSpPr txBox="1"/>
          <p:nvPr/>
        </p:nvSpPr>
        <p:spPr>
          <a:xfrm>
            <a:off x="1446775" y="2464575"/>
            <a:ext cx="2031900" cy="127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Calibri"/>
                <a:ea typeface="Calibri"/>
                <a:cs typeface="Calibri"/>
                <a:sym typeface="Calibri"/>
              </a:rPr>
              <a:t>Model the desired phrase and have the student repeat you. If the desired phrase is “strawberry” then that is what you say and they should repeat. </a:t>
            </a:r>
            <a:endParaRPr sz="1000">
              <a:solidFill>
                <a:srgbClr val="701C7F"/>
              </a:solidFill>
              <a:latin typeface="Roboto"/>
              <a:ea typeface="Roboto"/>
              <a:cs typeface="Roboto"/>
              <a:sym typeface="Roboto"/>
            </a:endParaRPr>
          </a:p>
        </p:txBody>
      </p:sp>
      <p:cxnSp>
        <p:nvCxnSpPr>
          <p:cNvPr id="97" name="Google Shape;97;p17"/>
          <p:cNvCxnSpPr/>
          <p:nvPr/>
        </p:nvCxnSpPr>
        <p:spPr>
          <a:xfrm rot="-5400000">
            <a:off x="5716650" y="2006438"/>
            <a:ext cx="711000" cy="845400"/>
          </a:xfrm>
          <a:prstGeom prst="bentConnector3">
            <a:avLst>
              <a:gd name="adj1" fmla="val 40139"/>
            </a:avLst>
          </a:prstGeom>
          <a:noFill/>
          <a:ln w="9525" cap="flat" cmpd="sng">
            <a:solidFill>
              <a:srgbClr val="701C7F"/>
            </a:solidFill>
            <a:prstDash val="solid"/>
            <a:round/>
            <a:headEnd type="diamond" w="med" len="med"/>
            <a:tailEnd type="diamond" w="med" len="med"/>
          </a:ln>
        </p:spPr>
      </p:cxnSp>
      <p:sp>
        <p:nvSpPr>
          <p:cNvPr id="98" name="Google Shape;98;p17"/>
          <p:cNvSpPr txBox="1"/>
          <p:nvPr/>
        </p:nvSpPr>
        <p:spPr>
          <a:xfrm>
            <a:off x="951750" y="3633725"/>
            <a:ext cx="3372900" cy="142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Calibri"/>
                <a:ea typeface="Calibri"/>
                <a:cs typeface="Calibri"/>
                <a:sym typeface="Calibri"/>
              </a:rPr>
              <a:t> (example: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You say Strawberry --&gt; Child says Strawberry.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You say More strawb..- --&gt;  Child says Strawberry.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You say Straw.. --&gt;  Child says Strawberry.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latin typeface="Calibri"/>
                <a:ea typeface="Calibri"/>
                <a:cs typeface="Calibri"/>
                <a:sym typeface="Calibri"/>
              </a:rPr>
              <a:t>You say /s/ --&gt; Child says Strawberry.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No prompt --&gt; Child says Strawberry.  </a:t>
            </a:r>
            <a:endParaRPr/>
          </a:p>
        </p:txBody>
      </p:sp>
      <p:cxnSp>
        <p:nvCxnSpPr>
          <p:cNvPr id="99" name="Google Shape;99;p17"/>
          <p:cNvCxnSpPr>
            <a:stCxn id="98" idx="1"/>
            <a:endCxn id="91" idx="1"/>
          </p:cNvCxnSpPr>
          <p:nvPr/>
        </p:nvCxnSpPr>
        <p:spPr>
          <a:xfrm rot="10800000" flipH="1">
            <a:off x="951750" y="3100775"/>
            <a:ext cx="495000" cy="1245000"/>
          </a:xfrm>
          <a:prstGeom prst="bentConnector3">
            <a:avLst>
              <a:gd name="adj1" fmla="val -48106"/>
            </a:avLst>
          </a:prstGeom>
          <a:noFill/>
          <a:ln w="9525" cap="flat" cmpd="sng">
            <a:solidFill>
              <a:srgbClr val="701C7F"/>
            </a:solidFill>
            <a:prstDash val="solid"/>
            <a:round/>
            <a:headEnd type="diamond" w="med" len="med"/>
            <a:tailEnd type="diamond" w="med" len="med"/>
          </a:ln>
        </p:spPr>
      </p:cxnSp>
      <p:sp>
        <p:nvSpPr>
          <p:cNvPr id="100" name="Google Shape;100;p17"/>
          <p:cNvSpPr txBox="1"/>
          <p:nvPr/>
        </p:nvSpPr>
        <p:spPr>
          <a:xfrm>
            <a:off x="6925950" y="365500"/>
            <a:ext cx="2031900" cy="174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entury Gothic"/>
                <a:ea typeface="Century Gothic"/>
                <a:cs typeface="Century Gothic"/>
                <a:sym typeface="Century Gothic"/>
              </a:rPr>
              <a:t>If your child can not yet independently ask for more, here is some steps you can take to help them learn, called prompting. </a:t>
            </a:r>
            <a:endParaRPr b="1">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Non- Vocal fading </a:t>
            </a:r>
            <a:endParaRPr/>
          </a:p>
        </p:txBody>
      </p:sp>
      <p:sp>
        <p:nvSpPr>
          <p:cNvPr id="106" name="Google Shape;106;p18"/>
          <p:cNvSpPr txBox="1">
            <a:spLocks noGrp="1"/>
          </p:cNvSpPr>
          <p:nvPr>
            <p:ph type="body" idx="1"/>
          </p:nvPr>
        </p:nvSpPr>
        <p:spPr>
          <a:xfrm>
            <a:off x="191850" y="1207650"/>
            <a:ext cx="87603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
        <p:nvSpPr>
          <p:cNvPr id="107" name="Google Shape;107;p18"/>
          <p:cNvSpPr/>
          <p:nvPr/>
        </p:nvSpPr>
        <p:spPr>
          <a:xfrm>
            <a:off x="263225" y="1207650"/>
            <a:ext cx="1865700" cy="1364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Take their hands and do the gesture for them while you say "more"</a:t>
            </a:r>
            <a:endParaRPr/>
          </a:p>
        </p:txBody>
      </p:sp>
      <p:sp>
        <p:nvSpPr>
          <p:cNvPr id="108" name="Google Shape;108;p18"/>
          <p:cNvSpPr/>
          <p:nvPr/>
        </p:nvSpPr>
        <p:spPr>
          <a:xfrm>
            <a:off x="2534638" y="1207650"/>
            <a:ext cx="1865700" cy="1364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gently guide their wrists or elbows towards each other so they can complete the gesture while you say “more.”</a:t>
            </a:r>
            <a:endParaRPr/>
          </a:p>
        </p:txBody>
      </p:sp>
      <p:sp>
        <p:nvSpPr>
          <p:cNvPr id="109" name="Google Shape;109;p18"/>
          <p:cNvSpPr/>
          <p:nvPr/>
        </p:nvSpPr>
        <p:spPr>
          <a:xfrm>
            <a:off x="4793038" y="1207650"/>
            <a:ext cx="1865700" cy="1364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Gently touch their shoulder or upper arm to initiate the movement of the gesture while saying "more"</a:t>
            </a:r>
            <a:endParaRPr/>
          </a:p>
        </p:txBody>
      </p:sp>
      <p:sp>
        <p:nvSpPr>
          <p:cNvPr id="110" name="Google Shape;110;p18"/>
          <p:cNvSpPr/>
          <p:nvPr/>
        </p:nvSpPr>
        <p:spPr>
          <a:xfrm>
            <a:off x="7038750" y="1207650"/>
            <a:ext cx="1650000" cy="1364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Say "More" while they do the gesture</a:t>
            </a:r>
            <a:endParaRPr/>
          </a:p>
        </p:txBody>
      </p:sp>
      <p:sp>
        <p:nvSpPr>
          <p:cNvPr id="111" name="Google Shape;111;p18"/>
          <p:cNvSpPr/>
          <p:nvPr/>
        </p:nvSpPr>
        <p:spPr>
          <a:xfrm>
            <a:off x="1439250" y="3138950"/>
            <a:ext cx="1302600" cy="1211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You say “/Mo/” while child gestures</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p>
        </p:txBody>
      </p:sp>
      <p:sp>
        <p:nvSpPr>
          <p:cNvPr id="112" name="Google Shape;112;p18"/>
          <p:cNvSpPr/>
          <p:nvPr/>
        </p:nvSpPr>
        <p:spPr>
          <a:xfrm>
            <a:off x="3194250" y="3138950"/>
            <a:ext cx="1302600" cy="1211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You say “/M/ ...” while child gestures</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p>
        </p:txBody>
      </p:sp>
      <p:sp>
        <p:nvSpPr>
          <p:cNvPr id="113" name="Google Shape;113;p18"/>
          <p:cNvSpPr/>
          <p:nvPr/>
        </p:nvSpPr>
        <p:spPr>
          <a:xfrm>
            <a:off x="4793050" y="3152475"/>
            <a:ext cx="1865700" cy="1211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Child independently gestures for more.</a:t>
            </a:r>
            <a:endParaRPr/>
          </a:p>
        </p:txBody>
      </p:sp>
      <p:sp>
        <p:nvSpPr>
          <p:cNvPr id="114" name="Google Shape;114;p18"/>
          <p:cNvSpPr/>
          <p:nvPr/>
        </p:nvSpPr>
        <p:spPr>
          <a:xfrm>
            <a:off x="2128925" y="1732925"/>
            <a:ext cx="3021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8"/>
          <p:cNvSpPr/>
          <p:nvPr/>
        </p:nvSpPr>
        <p:spPr>
          <a:xfrm>
            <a:off x="4426200" y="1732925"/>
            <a:ext cx="302100" cy="405600"/>
          </a:xfrm>
          <a:prstGeom prst="rightArrow">
            <a:avLst>
              <a:gd name="adj1" fmla="val 50000"/>
              <a:gd name="adj2" fmla="val 52805"/>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8"/>
          <p:cNvSpPr/>
          <p:nvPr/>
        </p:nvSpPr>
        <p:spPr>
          <a:xfrm>
            <a:off x="6697700" y="1732925"/>
            <a:ext cx="3021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8"/>
          <p:cNvSpPr/>
          <p:nvPr/>
        </p:nvSpPr>
        <p:spPr>
          <a:xfrm>
            <a:off x="2741852" y="3555525"/>
            <a:ext cx="3774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8"/>
          <p:cNvSpPr/>
          <p:nvPr/>
        </p:nvSpPr>
        <p:spPr>
          <a:xfrm>
            <a:off x="4496850" y="3555525"/>
            <a:ext cx="3021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8"/>
          <p:cNvSpPr/>
          <p:nvPr/>
        </p:nvSpPr>
        <p:spPr>
          <a:xfrm>
            <a:off x="1062000" y="3555525"/>
            <a:ext cx="3021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8"/>
          <p:cNvSpPr/>
          <p:nvPr/>
        </p:nvSpPr>
        <p:spPr>
          <a:xfrm>
            <a:off x="8688750" y="1686900"/>
            <a:ext cx="302100" cy="405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6</a:t>
            </a:r>
            <a:endParaRPr/>
          </a:p>
        </p:txBody>
      </p:sp>
      <p:sp>
        <p:nvSpPr>
          <p:cNvPr id="126" name="Google Shape;126;p19"/>
          <p:cNvSpPr txBox="1">
            <a:spLocks noGrp="1"/>
          </p:cNvSpPr>
          <p:nvPr>
            <p:ph type="body" idx="1"/>
          </p:nvPr>
        </p:nvSpPr>
        <p:spPr>
          <a:xfrm>
            <a:off x="311700" y="1152475"/>
            <a:ext cx="3846600" cy="21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t>Give the child lots of verbal praise for asking for more and give them another piece or a few more pieces of the snack (or more tickles/bubbles, etc.).</a:t>
            </a:r>
            <a:endParaRPr b="1"/>
          </a:p>
        </p:txBody>
      </p:sp>
      <p:sp>
        <p:nvSpPr>
          <p:cNvPr id="127" name="Google Shape;127;p19"/>
          <p:cNvSpPr txBox="1"/>
          <p:nvPr/>
        </p:nvSpPr>
        <p:spPr>
          <a:xfrm>
            <a:off x="5456900" y="1152475"/>
            <a:ext cx="2876100" cy="72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pic>
        <p:nvPicPr>
          <p:cNvPr id="128" name="Google Shape;128;p19"/>
          <p:cNvPicPr preferRelativeResize="0"/>
          <p:nvPr/>
        </p:nvPicPr>
        <p:blipFill>
          <a:blip r:embed="rId3">
            <a:alphaModFix/>
          </a:blip>
          <a:stretch>
            <a:fillRect/>
          </a:stretch>
        </p:blipFill>
        <p:spPr>
          <a:xfrm>
            <a:off x="4310700" y="1152475"/>
            <a:ext cx="4377462" cy="33284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Start again at Step 1</a:t>
            </a:r>
            <a:endParaRPr/>
          </a:p>
        </p:txBody>
      </p:sp>
      <p:sp>
        <p:nvSpPr>
          <p:cNvPr id="134" name="Google Shape;134;p20"/>
          <p:cNvSpPr txBox="1">
            <a:spLocks noGrp="1"/>
          </p:cNvSpPr>
          <p:nvPr>
            <p:ph type="body" idx="1"/>
          </p:nvPr>
        </p:nvSpPr>
        <p:spPr>
          <a:xfrm>
            <a:off x="311700" y="1152475"/>
            <a:ext cx="8025000" cy="372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latin typeface="Century Gothic"/>
                <a:ea typeface="Century Gothic"/>
                <a:cs typeface="Century Gothic"/>
                <a:sym typeface="Century Gothic"/>
              </a:rPr>
              <a:t>To see an example for vocal students asking for something go to </a:t>
            </a:r>
            <a:r>
              <a:rPr lang="en" sz="1400" b="1" u="sng">
                <a:latin typeface="Century Gothic"/>
                <a:ea typeface="Century Gothic"/>
                <a:cs typeface="Century Gothic"/>
                <a:sym typeface="Century Gothic"/>
              </a:rPr>
              <a:t>0:30</a:t>
            </a:r>
            <a:r>
              <a:rPr lang="en" sz="1400">
                <a:latin typeface="Century Gothic"/>
                <a:ea typeface="Century Gothic"/>
                <a:cs typeface="Century Gothic"/>
                <a:sym typeface="Century Gothic"/>
              </a:rPr>
              <a:t> of this video. In this example, the child is repeating “cookie”:</a:t>
            </a:r>
            <a:endParaRPr sz="1400">
              <a:latin typeface="Century Gothic"/>
              <a:ea typeface="Century Gothic"/>
              <a:cs typeface="Century Gothic"/>
              <a:sym typeface="Century Gothic"/>
            </a:endParaRPr>
          </a:p>
          <a:p>
            <a:pPr marL="0" lvl="0" indent="0" algn="l" rtl="0">
              <a:spcBef>
                <a:spcPts val="1600"/>
              </a:spcBef>
              <a:spcAft>
                <a:spcPts val="0"/>
              </a:spcAft>
              <a:buNone/>
            </a:pPr>
            <a:r>
              <a:rPr lang="en" sz="1100" u="sng">
                <a:solidFill>
                  <a:schemeClr val="hlink"/>
                </a:solidFill>
                <a:hlinkClick r:id="rId3"/>
              </a:rPr>
              <a:t>Vocal requesting for an item</a:t>
            </a:r>
            <a:endParaRPr/>
          </a:p>
          <a:p>
            <a:pPr marL="0" lvl="0" indent="0" algn="l" rtl="0">
              <a:spcBef>
                <a:spcPts val="1600"/>
              </a:spcBef>
              <a:spcAft>
                <a:spcPts val="0"/>
              </a:spcAft>
              <a:buNone/>
            </a:pPr>
            <a:r>
              <a:rPr lang="en" sz="1400">
                <a:latin typeface="Century Gothic"/>
                <a:ea typeface="Century Gothic"/>
                <a:cs typeface="Century Gothic"/>
                <a:sym typeface="Century Gothic"/>
              </a:rPr>
              <a:t>To see an example for non-vocal students who are using sign to request, you can go to </a:t>
            </a:r>
            <a:r>
              <a:rPr lang="en" sz="1400" b="1" u="sng">
                <a:latin typeface="Century Gothic"/>
                <a:ea typeface="Century Gothic"/>
                <a:cs typeface="Century Gothic"/>
                <a:sym typeface="Century Gothic"/>
              </a:rPr>
              <a:t>11:43</a:t>
            </a:r>
            <a:r>
              <a:rPr lang="en" sz="1400">
                <a:latin typeface="Century Gothic"/>
                <a:ea typeface="Century Gothic"/>
                <a:cs typeface="Century Gothic"/>
                <a:sym typeface="Century Gothic"/>
              </a:rPr>
              <a:t> of this video. The first child seems to be on a stage where the teacher needs to prompt at elbow or shoulder level to initiate the movement while the little girl after him is at a later stage where she can independently sign for the item. Again, the children are signing for “cracker,” instead of “more”, but it is the same concept.</a:t>
            </a:r>
            <a:endParaRPr sz="1400">
              <a:latin typeface="Century Gothic"/>
              <a:ea typeface="Century Gothic"/>
              <a:cs typeface="Century Gothic"/>
              <a:sym typeface="Century Gothic"/>
            </a:endParaRPr>
          </a:p>
          <a:p>
            <a:pPr marL="0" lvl="0" indent="0" algn="l" rtl="0">
              <a:spcBef>
                <a:spcPts val="1600"/>
              </a:spcBef>
              <a:spcAft>
                <a:spcPts val="0"/>
              </a:spcAft>
              <a:buClr>
                <a:schemeClr val="dk1"/>
              </a:buClr>
              <a:buSzPts val="1100"/>
              <a:buFont typeface="Arial"/>
              <a:buNone/>
            </a:pPr>
            <a:r>
              <a:rPr lang="en" sz="1200" u="sng">
                <a:solidFill>
                  <a:schemeClr val="hlink"/>
                </a:solidFill>
                <a:latin typeface="Times New Roman"/>
                <a:ea typeface="Times New Roman"/>
                <a:cs typeface="Times New Roman"/>
                <a:sym typeface="Times New Roman"/>
                <a:hlinkClick r:id="rId4"/>
              </a:rPr>
              <a:t>Non-vocal requesting for an item</a:t>
            </a:r>
            <a:endParaRPr sz="1200" u="sng">
              <a:solidFill>
                <a:srgbClr val="954F72"/>
              </a:solidFill>
              <a:latin typeface="Times New Roman"/>
              <a:ea typeface="Times New Roman"/>
              <a:cs typeface="Times New Roman"/>
              <a:sym typeface="Times New Roman"/>
            </a:endParaRPr>
          </a:p>
          <a:p>
            <a:pPr marL="0" lvl="0" indent="0" algn="l" rtl="0">
              <a:spcBef>
                <a:spcPts val="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txBox="1">
            <a:spLocks noGrp="1"/>
          </p:cNvSpPr>
          <p:nvPr>
            <p:ph type="title"/>
          </p:nvPr>
        </p:nvSpPr>
        <p:spPr>
          <a:xfrm>
            <a:off x="234925" y="1891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are some visuals that may help!</a:t>
            </a:r>
            <a:endParaRPr/>
          </a:p>
        </p:txBody>
      </p:sp>
      <p:pic>
        <p:nvPicPr>
          <p:cNvPr id="140" name="Google Shape;140;p21"/>
          <p:cNvPicPr preferRelativeResize="0"/>
          <p:nvPr/>
        </p:nvPicPr>
        <p:blipFill>
          <a:blip r:embed="rId3">
            <a:alphaModFix/>
          </a:blip>
          <a:stretch>
            <a:fillRect/>
          </a:stretch>
        </p:blipFill>
        <p:spPr>
          <a:xfrm>
            <a:off x="324499" y="761825"/>
            <a:ext cx="4895774" cy="2661900"/>
          </a:xfrm>
          <a:prstGeom prst="rect">
            <a:avLst/>
          </a:prstGeom>
          <a:noFill/>
          <a:ln>
            <a:noFill/>
          </a:ln>
        </p:spPr>
      </p:pic>
      <p:pic>
        <p:nvPicPr>
          <p:cNvPr id="141" name="Google Shape;141;p21"/>
          <p:cNvPicPr preferRelativeResize="0"/>
          <p:nvPr/>
        </p:nvPicPr>
        <p:blipFill>
          <a:blip r:embed="rId4">
            <a:alphaModFix/>
          </a:blip>
          <a:stretch>
            <a:fillRect/>
          </a:stretch>
        </p:blipFill>
        <p:spPr>
          <a:xfrm>
            <a:off x="2611498" y="3304548"/>
            <a:ext cx="6532499" cy="17816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687</Words>
  <Application>Microsoft Macintosh PowerPoint</Application>
  <PresentationFormat>On-screen Show (16:9)</PresentationFormat>
  <Paragraphs>47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Roboto</vt:lpstr>
      <vt:lpstr>Century Gothic</vt:lpstr>
      <vt:lpstr>Simple Light</vt:lpstr>
      <vt:lpstr>Asking for more</vt:lpstr>
      <vt:lpstr>Step 1</vt:lpstr>
      <vt:lpstr>Step 2</vt:lpstr>
      <vt:lpstr>Step 3</vt:lpstr>
      <vt:lpstr>Step 4</vt:lpstr>
      <vt:lpstr>Non- Vocal fading </vt:lpstr>
      <vt:lpstr>Step 6</vt:lpstr>
      <vt:lpstr>Start again at Step 1</vt:lpstr>
      <vt:lpstr>Here are some visuals that may help!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Asking for more</dc:title>
  <cp:lastModifiedBy>LPSD User</cp:lastModifiedBy>
  <cp:revision>1</cp:revision>
  <dcterms:modified xsi:type="dcterms:W3CDTF">2020-04-21T20:37:21Z</dcterms:modified>
</cp:coreProperties>
</file>